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 id="2147483770" r:id="rId2"/>
    <p:sldMasterId id="2147483795" r:id="rId3"/>
  </p:sldMasterIdLst>
  <p:notesMasterIdLst>
    <p:notesMasterId r:id="rId10"/>
  </p:notesMasterIdLst>
  <p:sldIdLst>
    <p:sldId id="299" r:id="rId4"/>
    <p:sldId id="297" r:id="rId5"/>
    <p:sldId id="262" r:id="rId6"/>
    <p:sldId id="279" r:id="rId7"/>
    <p:sldId id="295" r:id="rId8"/>
    <p:sldId id="29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h Murfet" initials="T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96" autoAdjust="0"/>
    <p:restoredTop sz="57196" autoAdjust="0"/>
  </p:normalViewPr>
  <p:slideViewPr>
    <p:cSldViewPr snapToGrid="0">
      <p:cViewPr varScale="1">
        <p:scale>
          <a:sx n="41" d="100"/>
          <a:sy n="41" d="100"/>
        </p:scale>
        <p:origin x="2250" y="54"/>
      </p:cViewPr>
      <p:guideLst>
        <p:guide orient="horz" pos="2160"/>
        <p:guide pos="3840"/>
      </p:guideLst>
    </p:cSldViewPr>
  </p:slideViewPr>
  <p:notesTextViewPr>
    <p:cViewPr>
      <p:scale>
        <a:sx n="1" d="1"/>
        <a:sy n="1" d="1"/>
      </p:scale>
      <p:origin x="0" y="-16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10/3/2017</a:t>
            </a:fld>
            <a:endParaRPr lang="ar-S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dirty="0"/>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defRPr/>
            </a:pPr>
            <a:r>
              <a:rPr lang="ar-SA" b="1" dirty="0">
                <a:latin typeface="Arial"/>
                <a:cs typeface="Arial"/>
              </a:rPr>
              <a:t>ملاحظة:  هذه شريحة غلاف فقط - وليست جزء من الشرائح المرقمة في دليل الميسر.  </a:t>
            </a:r>
          </a:p>
          <a:p>
            <a:pPr rtl="1" eaLnBrk="1" hangingPunct="1">
              <a:spcBef>
                <a:spcPct val="0"/>
              </a:spcBef>
            </a:pPr>
            <a:endParaRPr lang="ar-SA" dirty="0"/>
          </a:p>
        </p:txBody>
      </p:sp>
      <p:sp>
        <p:nvSpPr>
          <p:cNvPr id="28675" name="Slide Number Placeholder 3"/>
          <p:cNvSpPr>
            <a:spLocks noGrp="1"/>
          </p:cNvSpPr>
          <p:nvPr>
            <p:ph type="sldNum" sz="quarter" idx="5"/>
          </p:nvPr>
        </p:nvSpPr>
        <p:spPr bwMode="auto">
          <a:noFill/>
          <a:ln>
            <a:miter lim="800000"/>
            <a:headEnd/>
            <a:tailEnd/>
          </a:ln>
        </p:spPr>
        <p:txBody>
          <a:bodyPr/>
          <a:lstStyle/>
          <a:p>
            <a:pPr rtl="1"/>
            <a:fld id="{444E6FD7-9BB0-45F7-8C2D-A557E5879396}"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1630637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4: أسباب وسياقات العنف المبني على النوع الاجتماعي </a:t>
            </a:r>
          </a:p>
          <a:p>
            <a:pPr rtl="1"/>
            <a:endParaRPr lang="ar-SA" sz="1200" b="1" kern="1200" baseline="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أهداف التعلم</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أسباب العنف المبني على النوع الاجتماعي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التمييز بين الأسباب الجذرية والعوامل المساهمة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استكشاف الكيفية التي يؤثر بها السياق على العنف المبني على النوع الاجتماعي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ساعة واحدة و30 دقيقة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ورق السبورة الورقية، أقلام تخطيط، ملصقات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الإعداد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baseline="0" dirty="0">
                <a:solidFill>
                  <a:schemeClr val="tx1"/>
                </a:solidFill>
                <a:latin typeface="Arial"/>
                <a:cs typeface="Arial"/>
              </a:rPr>
              <a:t>قم بإعداد لوحتين ورقيتين (أوراق السبورة الورقية)  مع صورة شجرة كبيرة مرسومة عليهما (بما في ذلك الجذور)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ترتيب الغرفة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50</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أسباب العنف المبني على النوع الاجتماعي  (3)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30</a:t>
            </a:r>
            <a:r>
              <a:rPr lang="ar-SA" dirty="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السياق (4)</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dirty="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(5)</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التقنية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عند مناقشة أسباب العنف المبني على النوع الاجتماعي ، سيقترح العديد من المشاركين (ويدافعون عن) مسائل مثل تعاطي الكحول أو المخدرات، الغضب، الفقر، وما إلى ذلك. ومن المحتمل أن تحتاج إلى قضاء الكثير من الوقت في النقاش حول أعمق أسباب العنف المبني على النوع الاجتماعي  والوصول إلى فهم ما هو العامل المساهم وليس السبب. ليس من المهم التوصل إلى تصنيف نهائي منظم للأسباب، ولكن يجب أن تتأكد من أن السلطة متفق على أنها سبب عميق، وأن المعايير الثقافية/الدينية/الاجتماعية تكون مدرجة كذلك كأسباب. كذلك تأكد من أن الكحول/المخدرات، الغضب، وما إلى ذلك - أي الأشياء التي تستخدم كمبررات للعنف - يتم تحديدها كعوامل مساهمة، وليس كأسباب.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كن مستعداً بأسئلة وحجج حول الأسباب المختلفة للعنف المبني على النوع الاجتماعي. وسيكون من المفيد معرفة المبررات الأكثر انتشاراً للعنف في السياق الخاص بك.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يُعد تفاوت السلطة هو السبب الجذري العميق للعنف. يتم نشر هذا وتعزيزه وإدامته بواسطة المعايير الثقافية والدينية والاجتماعية.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يوجد العنف المبني على النوع الاجتماعي  في جميع أنحاء العالم، ولكنه يتأثر بالثقافة والسياق، ويتفاقم بسبب الصراع والكوارث الطبيعية.</a:t>
            </a: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49F5E927-C06F-4234-A7B1-8A662E98B384}" type="slidenum">
              <a:rPr lang="en-US">
                <a:solidFill>
                  <a:prstClr val="black"/>
                </a:solidFill>
              </a:rPr>
              <a:pPr/>
              <a:t>2</a:t>
            </a:fld>
            <a:endParaRPr lang="ar-SA">
              <a:solidFill>
                <a:prstClr val="black"/>
              </a:solidFill>
            </a:endParaRPr>
          </a:p>
        </p:txBody>
      </p:sp>
    </p:spTree>
    <p:extLst>
      <p:ext uri="{BB962C8B-B14F-4D97-AF65-F5344CB8AC3E}">
        <p14:creationId xmlns:p14="http://schemas.microsoft.com/office/powerpoint/2010/main" val="1849176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a:latin typeface="Arial"/>
                <a:cs typeface="Arial"/>
              </a:rPr>
              <a:t>تتمثل أهدافنا الثلاثة لهذه الجلسة في: </a:t>
            </a:r>
          </a:p>
          <a:p>
            <a:pPr rtl="1"/>
            <a:endParaRPr lang="ar-SA" baseline="0" dirty="0"/>
          </a:p>
          <a:p>
            <a:pPr marL="171450" lvl="0" indent="-171450" algn="r" rtl="1">
              <a:buFont typeface="Arial" charset="0"/>
              <a:buChar char="•"/>
            </a:pPr>
            <a:r>
              <a:rPr lang="ar-SA">
                <a:latin typeface="Arial"/>
                <a:cs typeface="Arial"/>
              </a:rPr>
              <a:t>فهم أسباب العنف المبني على النوع الاجتماعي </a:t>
            </a:r>
          </a:p>
          <a:p>
            <a:pPr marL="171450" lvl="0" indent="-171450" algn="r" rtl="1">
              <a:buFont typeface="Arial" charset="0"/>
              <a:buChar char="•"/>
            </a:pPr>
            <a:r>
              <a:rPr lang="ar-SA">
                <a:latin typeface="Arial"/>
                <a:cs typeface="Arial"/>
              </a:rPr>
              <a:t>التمييز بين الأسباب الجذرية والعوامل المساهمة</a:t>
            </a:r>
          </a:p>
          <a:p>
            <a:pPr marL="171450" lvl="0" indent="-171450" algn="r" rtl="1">
              <a:buFont typeface="Arial" charset="0"/>
              <a:buChar char="•"/>
            </a:pPr>
            <a:r>
              <a:rPr lang="ar-SA">
                <a:latin typeface="Arial"/>
                <a:cs typeface="Arial"/>
              </a:rPr>
              <a:t>استكشاف الكيفية التي يؤثر بها السياق على العنف المبني على النوع الاجتماعي </a:t>
            </a:r>
          </a:p>
          <a:p>
            <a:pPr rtl="1"/>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a:t>
            </a:fld>
            <a:endParaRPr lang="ar-SA" dirty="0"/>
          </a:p>
        </p:txBody>
      </p:sp>
    </p:spTree>
    <p:extLst>
      <p:ext uri="{BB962C8B-B14F-4D97-AF65-F5344CB8AC3E}">
        <p14:creationId xmlns:p14="http://schemas.microsoft.com/office/powerpoint/2010/main" val="124900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dirty="0">
                <a:solidFill>
                  <a:schemeClr val="tx1"/>
                </a:solidFill>
                <a:effectLst/>
                <a:latin typeface="Arial"/>
                <a:cs typeface="Arial"/>
              </a:rPr>
              <a:t>*اشرح أنك ستلقي نظرة الآن على أسباب العنف المبني على النوع الاجتماعي . قسم المشاركين إلى مجموعات مكونة من ثلاثة. اطلب منهم أن يقوموا بكتابة أسباب العنف المبني على النوع الاجتماعي  برأيهم على ملصقات فردية. قم بدعوتهم لوضع الملصقات على جذر شجرة العنف المبني على النوع الاجتماعي ، وإخبار بقية المجموعة بأفكارهم أثناء  ذلك. اطلب من  المجموعة بأكملها أن تأتي وتقوم بإعادة ترتيب الملصقات بحيث تكون أهم/أعمق الأسباب هي أعمق الجذور. </a:t>
            </a:r>
            <a:endParaRPr lang="ar-SA" sz="1200" b="1"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b="1" kern="1200" dirty="0">
                <a:solidFill>
                  <a:schemeClr val="tx1"/>
                </a:solidFill>
                <a:effectLst/>
                <a:latin typeface="Arial"/>
                <a:cs typeface="Arial"/>
              </a:rPr>
              <a:t>بمجرد انتهاء المجموعة، ينبغي أن يكون لديك تفاوت السلطة/الحالة كأعمق الجذور، مع الدين والثقافة والتقاليد والمعايير في المستوى الأعلى التالي (هذه هي الطريقة التي نتعلم ونفهم ونمثل بها الاختلافات في السلطة والحالة). </a:t>
            </a:r>
            <a:r>
              <a:rPr lang="ar-SA" b="1" baseline="0" dirty="0">
                <a:latin typeface="Arial"/>
                <a:cs typeface="Arial"/>
              </a:rPr>
              <a:t>يمكنك استخدام السؤال "إذا لم يكن X  موجوداً، فهل سيظل هناك عنف مبني على النوع الاجتماعي؟" للتمييز بين الأسباب والعوامل المساهمة. تأكد من وضع أشياء مثل الكحول والمخدرات كعوامل مساهمة – يمكن وضعها هذه كمطر حول الشجرة (فهي تساعدها على "النمو").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1" baseline="0" dirty="0"/>
          </a:p>
          <a:p>
            <a:pPr algn="r" rtl="1"/>
            <a:r>
              <a:rPr lang="ar-SA" sz="1200" b="1" kern="1200" dirty="0">
                <a:solidFill>
                  <a:schemeClr val="tx1"/>
                </a:solidFill>
                <a:effectLst/>
                <a:latin typeface="Arial"/>
                <a:cs typeface="Arial"/>
              </a:rPr>
              <a:t>إذا كانت هناك اقتراحات مثل الصراع والفقر والأمية والكحول والمخدرات والغضب - فتحدث عن ذلك كمجموعة، باستخدام أسئلة المناقشة التالية.*</a:t>
            </a:r>
            <a:endParaRPr lang="ar-SA" sz="1200" b="1" kern="1200" dirty="0">
              <a:solidFill>
                <a:schemeClr val="tx1"/>
              </a:solidFill>
              <a:effectLst/>
              <a:latin typeface="Arial"/>
              <a:ea typeface="Arial"/>
              <a:cs typeface="Arial"/>
            </a:endParaRPr>
          </a:p>
          <a:p>
            <a:pPr algn="r" rtl="1"/>
            <a:r>
              <a:rPr lang="ar-SA" sz="1200" i="1"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i="1"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i="0" kern="1200" dirty="0">
                <a:solidFill>
                  <a:schemeClr val="tx1"/>
                </a:solidFill>
                <a:effectLst/>
                <a:latin typeface="Arial"/>
                <a:cs typeface="Arial"/>
              </a:rPr>
              <a:t>إذا كان X (الفقر، الأمية، الصراع) غير موجود، فهل سيظل لدينا عنف مبني على النوع الاجتماعي؟ هل ما زال هناك عنف مبني على النوع الاجتماعي في السياقات أو الأسر التي لا تعاني من الفقر أو الأمية؟</a:t>
            </a:r>
            <a:endParaRPr lang="ar-SA" sz="1200" i="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i="0" kern="1200" dirty="0">
                <a:solidFill>
                  <a:schemeClr val="tx1"/>
                </a:solidFill>
                <a:effectLst/>
                <a:latin typeface="Arial"/>
                <a:cs typeface="Arial"/>
              </a:rPr>
              <a:t>هل كل من يغضب لا يزال يرتكب العنف المبني على النوع الاجتماعي ؟ هل الرجل الذي يغضب أو يفقد السيطرة على نفسه يضرب أو يغتصب مديره/مديرته؟ أصدقاءه؟ </a:t>
            </a:r>
            <a:endParaRPr lang="ar-SA" sz="1200" i="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i="0" kern="1200" dirty="0">
                <a:solidFill>
                  <a:schemeClr val="tx1"/>
                </a:solidFill>
                <a:effectLst/>
                <a:latin typeface="Arial"/>
                <a:cs typeface="Arial"/>
              </a:rPr>
              <a:t>كثيراً ما تستخدم المخدرات والكحول والبطالة والغضب كأعذار ومبررات، مما يسمح للمعتدين بارتكاب العنف دون خوف من المساءلة. ومع ذلك، فإن العنف المبني على النوع الاجتماعي  هو خيار مقصود - فالمعتدين الذين يقوم</a:t>
            </a:r>
            <a:r>
              <a:rPr lang="ar-SA" sz="1200" kern="1200" dirty="0">
                <a:solidFill>
                  <a:schemeClr val="tx1"/>
                </a:solidFill>
                <a:effectLst/>
                <a:latin typeface="Arial"/>
                <a:cs typeface="Arial"/>
              </a:rPr>
              <a:t>ون بالاعتداء على زوجاتهم لا يتصرفون بهذه الطريقة مع أشخاص آخرين يحترمونهم، مما يدل على أنه خيار - كما أنهم يفعلون ذلك في السر في أغلب الأحيان، مما يدل على أنهم يدركون أنه أمر خاطئ.</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b="1" kern="1200" dirty="0">
                <a:solidFill>
                  <a:schemeClr val="tx1"/>
                </a:solidFill>
                <a:effectLst/>
                <a:latin typeface="Arial"/>
                <a:cs typeface="Arial"/>
              </a:rPr>
              <a:t>*استخدم الشريحة التالية لمواصلة مناقشة حول السياق وكيفية تأثيره على العنف المبني على النوع الاجتماعي .*</a:t>
            </a:r>
            <a:endParaRPr lang="ar-SA" sz="1200" b="1" kern="1200" dirty="0">
              <a:solidFill>
                <a:schemeClr val="tx1"/>
              </a:solidFill>
              <a:effectLst/>
              <a:latin typeface="Arial"/>
              <a:ea typeface="Arial"/>
              <a:cs typeface="Arial"/>
            </a:endParaRPr>
          </a:p>
          <a:p>
            <a:pPr algn="r" rtl="1"/>
            <a:r>
              <a:rPr lang="ar-SA" sz="1200" i="1"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4</a:t>
            </a:fld>
            <a:endParaRPr lang="ar-SA" dirty="0"/>
          </a:p>
        </p:txBody>
      </p:sp>
    </p:spTree>
    <p:extLst>
      <p:ext uri="{BB962C8B-B14F-4D97-AF65-F5344CB8AC3E}">
        <p14:creationId xmlns:p14="http://schemas.microsoft.com/office/powerpoint/2010/main" val="2054159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i="0" kern="1200" dirty="0">
                <a:solidFill>
                  <a:schemeClr val="tx1"/>
                </a:solidFill>
                <a:effectLst/>
                <a:latin typeface="Arial"/>
                <a:cs typeface="Arial"/>
              </a:rPr>
              <a:t>يمكننا أن نلاحظ من جذور شجرة العنف المبني على النوع الاجتماعي  أن المعايير الثقافية والدينية والاجتماعية جميعها تلعب أدواراً مهمة في خلق/استمرار العنف المبني على النوع الاجتماعي . كثيراً ما يتم استخدام كل من الثقافة والدين كمبرران للعنف – على سبيل المثال "هذا مجرد جزء من ثقافتنا". ما رأيك في ذلك؟</a:t>
            </a:r>
            <a:endParaRPr lang="ar-SA" sz="1200" i="0" kern="1200" dirty="0">
              <a:solidFill>
                <a:schemeClr val="tx1"/>
              </a:solidFill>
              <a:effectLst/>
              <a:latin typeface="Arial"/>
              <a:ea typeface="Arial"/>
              <a:cs typeface="Arial"/>
            </a:endParaRP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i="1"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كثيراً ما يتم استخدام الثقافة لتبرير العنف؛ على الرغم من التغييرات عبر الزمان والمكان - العديد من الأشياء التي كان لا يمكن تصورها منذ 50 أو 100 سنة هي الآن مقبولة على نطاق واسع، وتتغير الثقافة والمعايير وتتكيف إذا أردنا لها ذلك. </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الدين يعني العديد من الأشياء المختلفة لمختلف الأشخاص. من بين 100 شخص يمارسون نفس الدين، ربما حتى 2 من هؤلاء الأشخاص لن يفهموا أو يفسروا دينهم بنفس الطريقة بالضبط. فالطريقة التي ننظر بها إلى الدين ونمارسه تتغير كذلك مع الزمان والمكان – واعتماداً على من يقوم بالتفسير (على سبيل المثال، نادراً ما تحصل النساء على فرصة للقيام بذلك). </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kern="1200" baseline="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baseline="0" dirty="0">
                <a:solidFill>
                  <a:schemeClr val="tx1"/>
                </a:solidFill>
                <a:effectLst/>
                <a:latin typeface="Arial"/>
                <a:cs typeface="Arial"/>
              </a:rPr>
              <a:t>وبالإضافة إلى الثقافة، يمكن أن يتأثر العنف المبني على النوع الاجتماعي  بشكل كبير بالسياقات المتغيرة، بما في ذلك التغيرات التي تحدث مع الصراعات أو الكوارث الطبيعية (المعروفة معاً باسم حالات الطوارئ). ما تأثير الصراع على العنف المبني على النوع الاجتماعي  في اعتقادك؟ </a:t>
            </a:r>
          </a:p>
          <a:p>
            <a:pPr marL="0" marR="0" indent="0" algn="l" defTabSz="914400" rtl="1" eaLnBrk="1" fontAlgn="auto" latinLnBrk="0" hangingPunct="1">
              <a:lnSpc>
                <a:spcPct val="100000"/>
              </a:lnSpc>
              <a:spcBef>
                <a:spcPts val="0"/>
              </a:spcBef>
              <a:spcAft>
                <a:spcPts val="0"/>
              </a:spcAft>
              <a:buClrTx/>
              <a:buSzTx/>
              <a:buFontTx/>
              <a:buNone/>
              <a:tabLst/>
              <a:defRPr/>
            </a:pPr>
            <a:endParaRPr lang="ar-SA" sz="1200" kern="1200" baseline="0" dirty="0">
              <a:solidFill>
                <a:schemeClr val="tx1"/>
              </a:solidFill>
              <a:effectLst/>
              <a:latin typeface="Arial"/>
              <a:ea typeface="Arial"/>
              <a:cs typeface="Arial"/>
            </a:endParaRP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z="1200" kern="1200" baseline="0" dirty="0">
                <a:solidFill>
                  <a:schemeClr val="tx1"/>
                </a:solidFill>
                <a:effectLst/>
                <a:latin typeface="Arial"/>
                <a:cs typeface="Arial"/>
              </a:rPr>
              <a:t>انهيار في البنى الاجتماعية وبنى الدعم (تخيل الجميع في تمرين الدائرة بالجلسة الأخيرة في غير مواضعهم)</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z="1200" kern="1200" baseline="0" dirty="0">
                <a:solidFill>
                  <a:schemeClr val="tx1"/>
                </a:solidFill>
                <a:effectLst/>
                <a:latin typeface="Arial"/>
                <a:cs typeface="Arial"/>
              </a:rPr>
              <a:t> العسكرة - مما يؤدي إلى المزيد من العنف</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z="1200" kern="1200" baseline="0" dirty="0">
                <a:solidFill>
                  <a:schemeClr val="tx1"/>
                </a:solidFill>
                <a:effectLst/>
                <a:latin typeface="Arial"/>
                <a:cs typeface="Arial"/>
              </a:rPr>
              <a:t>تُجبر النساء والفتيات على السفر لمسافات طويلة لحمل المياه والوقود والتعرض للعنف</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z="1200" kern="1200" baseline="0" dirty="0">
                <a:solidFill>
                  <a:schemeClr val="tx1"/>
                </a:solidFill>
                <a:effectLst/>
                <a:latin typeface="Arial"/>
                <a:cs typeface="Arial"/>
              </a:rPr>
              <a:t>فرص للاستغلال الجنسي</a:t>
            </a:r>
          </a:p>
          <a:p>
            <a:pPr marL="171450" marR="0" indent="-171450" algn="l" defTabSz="914400" rtl="1" eaLnBrk="1" fontAlgn="auto" latinLnBrk="0" hangingPunct="1">
              <a:lnSpc>
                <a:spcPct val="100000"/>
              </a:lnSpc>
              <a:spcBef>
                <a:spcPts val="0"/>
              </a:spcBef>
              <a:spcAft>
                <a:spcPts val="0"/>
              </a:spcAft>
              <a:buClrTx/>
              <a:buSzTx/>
              <a:buFontTx/>
              <a:buChar char="-"/>
              <a:tabLst/>
              <a:defRPr/>
            </a:pPr>
            <a:endParaRPr lang="ar-SA" sz="1200" kern="1200" dirty="0">
              <a:solidFill>
                <a:schemeClr val="tx1"/>
              </a:solidFill>
              <a:effectLst/>
              <a:latin typeface="Arial"/>
              <a:ea typeface="Arial"/>
              <a:cs typeface="Arial"/>
            </a:endParaRPr>
          </a:p>
          <a:p>
            <a:pPr algn="r" rtl="1"/>
            <a:r>
              <a:rPr lang="ar-SA" dirty="0">
                <a:latin typeface="Arial"/>
                <a:cs typeface="Arial"/>
              </a:rPr>
              <a:t>ما تأثير الكوارث الطبيعية على العنف المبني على النوع الاجتماعي  في اعتقادك؟</a:t>
            </a:r>
          </a:p>
          <a:p>
            <a:pPr rtl="1"/>
            <a:endParaRPr lang="ar-SA" baseline="0" dirty="0"/>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z="1200" kern="1200" baseline="0" dirty="0">
                <a:solidFill>
                  <a:schemeClr val="tx1"/>
                </a:solidFill>
                <a:effectLst/>
                <a:latin typeface="Arial"/>
                <a:cs typeface="Arial"/>
              </a:rPr>
              <a:t>انهيار في  البنى الاجتماعية  وبنى  الدعم (تخيل الجميع في تمرين الدائرة بالجلسة الأخيرة في غير مواضعهم)</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z="1200" kern="1200" baseline="0" dirty="0">
                <a:solidFill>
                  <a:schemeClr val="tx1"/>
                </a:solidFill>
                <a:effectLst/>
                <a:latin typeface="Arial"/>
                <a:cs typeface="Arial"/>
              </a:rPr>
              <a:t>تُجبر النساء والفتيات على السفر لمسافات طويلة لحمل المياه والوقود والتعرض للعنف</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z="1200" kern="1200" baseline="0" dirty="0">
                <a:solidFill>
                  <a:schemeClr val="tx1"/>
                </a:solidFill>
                <a:effectLst/>
                <a:latin typeface="Arial"/>
                <a:cs typeface="Arial"/>
              </a:rPr>
              <a:t>فرص للاستغلال الجنسي</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z="1200" kern="1200" baseline="0" dirty="0">
                <a:solidFill>
                  <a:schemeClr val="tx1"/>
                </a:solidFill>
                <a:effectLst/>
                <a:latin typeface="Arial"/>
                <a:cs typeface="Arial"/>
              </a:rPr>
              <a:t>كثيراً ما تقوم النساء والفتيات برعاية الأطفال أو المسنين، وبالتالي يصبحن أكثر ضعفاً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z="1200" kern="1200" baseline="0" dirty="0">
                <a:solidFill>
                  <a:schemeClr val="tx1"/>
                </a:solidFill>
                <a:effectLst/>
                <a:latin typeface="Arial"/>
                <a:cs typeface="Arial"/>
              </a:rPr>
              <a:t> غالباً ما تحصل النساء/ الفتيات على فرص أقل في تعلم المهارات التي قد تنقذهن (مثل السباحة)</a:t>
            </a:r>
          </a:p>
          <a:p>
            <a:pPr rtl="1"/>
            <a:endParaRPr lang="ar-SA" baseline="0" dirty="0"/>
          </a:p>
          <a:p>
            <a:pPr algn="r" rtl="1"/>
            <a:r>
              <a:rPr lang="ar-SA" b="1" baseline="0" dirty="0">
                <a:latin typeface="Arial"/>
                <a:cs typeface="Arial"/>
              </a:rPr>
              <a:t>*سلط الضوء على أنه على الرغم من أن العنف المبني على النوع الاجتماعي  يتأثر بالسياق – على سبيل المثال يتفاقم في حالات الطوارئ – فهو موجود في كل مكان في جميع أنحاء العالم، بما في ذلك البلدان الغربية.* </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5</a:t>
            </a:fld>
            <a:endParaRPr lang="ar-SA" dirty="0"/>
          </a:p>
        </p:txBody>
      </p:sp>
    </p:spTree>
    <p:extLst>
      <p:ext uri="{BB962C8B-B14F-4D97-AF65-F5344CB8AC3E}">
        <p14:creationId xmlns:p14="http://schemas.microsoft.com/office/powerpoint/2010/main" val="1269387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b="1" kern="1200" dirty="0">
                <a:solidFill>
                  <a:schemeClr val="tx1"/>
                </a:solidFill>
                <a:effectLst/>
                <a:latin typeface="Arial"/>
                <a:cs typeface="Arial"/>
              </a:rPr>
              <a:t>*اختتم الجلسة من خلال إلقاء نظرة على الشجرة بأكملها. لخص الأنواع المختلفة للعنف وعواقب العنف المبني على النوع الاجتماعي  وأهم أسبابه(مع التركيز على تفاوت السلطة). اشرح أن هذا هو السياق الذي تعيش فيه النساء والفتيات حياتهن بأكملها، تعرضت العديدات منهن للعنف، وحتى لو لم يتعرضن  له فمن المرجح أن يكن  قريبات  ممن تعرضت له. *</a:t>
            </a:r>
            <a:endParaRPr lang="ar-SA" b="1"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dirty="0">
                <a:latin typeface="Arial"/>
                <a:cs typeface="Arial"/>
              </a:rPr>
              <a:t>نشكركم جميعاً على وقتكم واهتمامكم ومشاركتكم. قبل أن ننتهي، أود إتاحة المجال لأية أسئلة أو مخاوف أو أفكار قد تكون لديكم.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*الأسئلة التحفيزية،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dirty="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dirty="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dirty="0">
                <a:latin typeface="Arial"/>
                <a:cs typeface="Arial"/>
              </a:rPr>
              <a:t>ما الذي ترغب في مواصلة التفكير بشأنه لاحقاً؟</a:t>
            </a:r>
            <a:endParaRPr lang="ar-SA" dirty="0"/>
          </a:p>
          <a:p>
            <a:pPr rtl="1"/>
            <a:endParaRPr lang="ar-SA" dirty="0"/>
          </a:p>
          <a:p>
            <a:pPr algn="r" rtl="1" eaLnBrk="1" hangingPunct="1">
              <a:spcBef>
                <a:spcPct val="0"/>
              </a:spcBef>
            </a:pPr>
            <a:r>
              <a:rPr lang="ar-SA" dirty="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pPr>
            <a:endParaRPr lang="ar-SA" dirty="0"/>
          </a:p>
          <a:p>
            <a:pPr rtl="1" eaLnBrk="1" hangingPunct="1">
              <a:spcBef>
                <a:spcPct val="0"/>
              </a:spcBef>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0885FC4B-4CC8-4EB4-B3B9-7B7E9A70B8F1}" type="slidenum">
              <a:rPr lang="en-US">
                <a:solidFill>
                  <a:prstClr val="black"/>
                </a:solidFill>
              </a:rPr>
              <a:pPr/>
              <a:t>6</a:t>
            </a:fld>
            <a:endParaRPr lang="ar-SA">
              <a:solidFill>
                <a:prstClr val="black"/>
              </a:solidFill>
            </a:endParaRPr>
          </a:p>
        </p:txBody>
      </p:sp>
    </p:spTree>
    <p:extLst>
      <p:ext uri="{BB962C8B-B14F-4D97-AF65-F5344CB8AC3E}">
        <p14:creationId xmlns:p14="http://schemas.microsoft.com/office/powerpoint/2010/main" val="15938121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حالات العنف المبني على النوع الاجتماعي  بين الوكالات</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grpSp>
        <p:nvGrpSpPr>
          <p:cNvPr id="6" name="Group 5"/>
          <p:cNvGrpSpPr/>
          <p:nvPr userDrawn="1"/>
        </p:nvGrpSpPr>
        <p:grpSpPr>
          <a:xfrm flipH="1">
            <a:off x="0" y="0"/>
            <a:ext cx="12192000" cy="6858000"/>
            <a:chOff x="0" y="0"/>
            <a:chExt cx="12192000" cy="685800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gr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حالات العنف المبني على النوع الاجتماعي  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9826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10/3/2017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1AE36AED-1638-4C0E-844C-BD3AA8E856F7}" type="datetimeFigureOut">
              <a:rPr lang="en-US">
                <a:ea typeface="MS PGothic" pitchFamily="34" charset="-128"/>
              </a:rPr>
              <a:pPr fontAlgn="base">
                <a:spcBef>
                  <a:spcPct val="0"/>
                </a:spcBef>
                <a:spcAft>
                  <a:spcPct val="0"/>
                </a:spcAft>
                <a:defRPr/>
              </a:pPr>
              <a:t>10/3/2017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0B4CA2F9-AA35-49BC-BE94-8E87E82AB515}"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3" r:id="rId13"/>
    <p:sldLayoutId id="2147483784" r:id="rId14"/>
    <p:sldLayoutId id="2147483785" r:id="rId15"/>
    <p:sldLayoutId id="2147483786" r:id="rId16"/>
    <p:sldLayoutId id="2147483787" r:id="rId17"/>
    <p:sldLayoutId id="2147483788" r:id="rId18"/>
    <p:sldLayoutId id="2147483789" r:id="rId19"/>
    <p:sldLayoutId id="2147483790" r:id="rId20"/>
    <p:sldLayoutId id="2147483791" r:id="rId21"/>
    <p:sldLayoutId id="2147483792" r:id="rId22"/>
    <p:sldLayoutId id="2147483793" r:id="rId23"/>
    <p:sldLayoutId id="2147483794"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F6B96CD4-C2EC-4877-BF53-C5A3F47B989F}" type="datetimeFigureOut">
              <a:rPr lang="en-US" smtClean="0">
                <a:ea typeface="MS PGothic" pitchFamily="34" charset="-128"/>
              </a:rPr>
              <a:pPr fontAlgn="base">
                <a:spcBef>
                  <a:spcPct val="0"/>
                </a:spcBef>
                <a:spcAft>
                  <a:spcPct val="0"/>
                </a:spcAft>
              </a:pPr>
              <a:t>10/3/2017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pPr>
            <a:fld id="{C926D98C-9BCC-4D7D-BF00-5F2383A1F562}" type="slidenum">
              <a:rPr lang="en-US" smtClean="0">
                <a:ea typeface="MS PGothic" pitchFamily="34" charset="-128"/>
              </a:rPr>
              <a:pPr fontAlgn="base">
                <a:spcBef>
                  <a:spcPct val="0"/>
                </a:spcBef>
                <a:spcAft>
                  <a:spcPct val="0"/>
                </a:spcAft>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 id="2147483811" r:id="rId16"/>
    <p:sldLayoutId id="2147483812" r:id="rId17"/>
    <p:sldLayoutId id="2147483813" r:id="rId18"/>
    <p:sldLayoutId id="2147483814" r:id="rId19"/>
    <p:sldLayoutId id="2147483815" r:id="rId20"/>
    <p:sldLayoutId id="2147483816" r:id="rId21"/>
    <p:sldLayoutId id="2147483817" r:id="rId22"/>
    <p:sldLayoutId id="2147483818" r:id="rId23"/>
    <p:sldLayoutId id="2147483819"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55.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21860" y="1542877"/>
            <a:ext cx="10338562" cy="1138773"/>
          </a:xfrm>
          <a:prstGeom prst="rect">
            <a:avLst/>
          </a:prstGeom>
          <a:solidFill>
            <a:schemeClr val="bg1"/>
          </a:solidFill>
        </p:spPr>
        <p:txBody>
          <a:bodyPr wrap="square" rtlCol="0">
            <a:spAutoFit/>
          </a:bodyPr>
          <a:lstStyle>
            <a:defPPr>
              <a:defRPr lang="en-US"/>
            </a:defPPr>
            <a:lvl1pPr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Franklin Gothic Book" panose="020B05030201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Franklin Gothic Book" panose="020B0503020102020204" pitchFamily="34" charset="0"/>
                <a:ea typeface="MS PGothic" panose="020B0600070205080204" pitchFamily="34" charset="-128"/>
                <a:cs typeface="+mn-cs"/>
              </a:defRPr>
            </a:lvl9pPr>
          </a:lstStyle>
          <a:p>
            <a:pPr algn="r" rtl="1"/>
            <a:r>
              <a:rPr lang="ar-SA" sz="3400" b="1" dirty="0">
                <a:latin typeface="Arial"/>
                <a:cs typeface="Arial"/>
              </a:rPr>
              <a:t>التدريب على إدارة حالات العنف المبني على النوع الاجتماعي  بين الوكالات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962150"/>
            <a:ext cx="10245725" cy="2135188"/>
          </a:xfrm>
        </p:spPr>
        <p:txBody>
          <a:bodyPr/>
          <a:lstStyle/>
          <a:p>
            <a:pPr algn="r" rtl="1" eaLnBrk="1" fontAlgn="auto" hangingPunct="1">
              <a:spcAft>
                <a:spcPts val="0"/>
              </a:spcAft>
              <a:defRPr/>
            </a:pPr>
            <a:r>
              <a:rPr lang="ar-SA" sz="5400" spc="0" dirty="0">
                <a:latin typeface="Arial"/>
                <a:cs typeface="Arial"/>
              </a:rPr>
              <a:t>أسباب وسياق العنف المبني على النوع الاجتماعي </a:t>
            </a:r>
          </a:p>
        </p:txBody>
      </p:sp>
      <p:sp>
        <p:nvSpPr>
          <p:cNvPr id="5" name="Text Placeholder 4"/>
          <p:cNvSpPr>
            <a:spLocks noGrp="1"/>
          </p:cNvSpPr>
          <p:nvPr>
            <p:ph type="body" sz="quarter" idx="10"/>
          </p:nvPr>
        </p:nvSpPr>
        <p:spPr>
          <a:xfrm>
            <a:off x="973138" y="1270000"/>
            <a:ext cx="10329862" cy="720725"/>
          </a:xfrm>
        </p:spPr>
        <p:txBody>
          <a:bodyPr/>
          <a:lstStyle/>
          <a:p>
            <a:pPr algn="r" rtl="1">
              <a:buFont typeface="Tw Cen MT" charset="0"/>
              <a:buChar char=" "/>
              <a:defRPr/>
            </a:pPr>
            <a:r>
              <a:rPr lang="ar-SA" spc="0">
                <a:latin typeface="Arial"/>
                <a:cs typeface="Arial"/>
              </a:rPr>
              <a:t>الوحدة 4</a:t>
            </a:r>
          </a:p>
        </p:txBody>
      </p:sp>
      <p:sp>
        <p:nvSpPr>
          <p:cNvPr id="10" name="Text Placeholder 9"/>
          <p:cNvSpPr>
            <a:spLocks noGrp="1"/>
          </p:cNvSpPr>
          <p:nvPr>
            <p:ph type="body" sz="quarter" idx="11"/>
          </p:nvPr>
        </p:nvSpPr>
        <p:spPr>
          <a:xfrm>
            <a:off x="973138" y="4889500"/>
            <a:ext cx="10201275" cy="803275"/>
          </a:xfrm>
        </p:spPr>
        <p:txBody>
          <a:bodyPr/>
          <a:lstStyle/>
          <a:p>
            <a:pPr>
              <a:buFont typeface="Tw Cen MT" charset="0"/>
              <a:buChar char=" "/>
              <a:defRPr/>
            </a:pPr>
            <a:endParaRPr lang="en-US" spc="0" dirty="0"/>
          </a:p>
        </p:txBody>
      </p:sp>
      <p:cxnSp>
        <p:nvCxnSpPr>
          <p:cNvPr id="7" name="Straight Connector 6"/>
          <p:cNvCxnSpPr/>
          <p:nvPr/>
        </p:nvCxnSpPr>
        <p:spPr>
          <a:xfrm>
            <a:off x="1085850" y="3773488"/>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0756" y="2419659"/>
            <a:ext cx="4769556" cy="1545564"/>
          </a:xfrm>
        </p:spPr>
        <p:txBody>
          <a:bodyPr/>
          <a:lstStyle/>
          <a:p>
            <a:pPr rtl="1"/>
            <a:r>
              <a:rPr lang="ar-SA" spc="0">
                <a:latin typeface="Arial"/>
                <a:cs typeface="Arial"/>
              </a:rPr>
              <a:t>الأهداف </a:t>
            </a:r>
          </a:p>
        </p:txBody>
      </p:sp>
      <p:sp>
        <p:nvSpPr>
          <p:cNvPr id="5" name="Content Placeholder 4"/>
          <p:cNvSpPr>
            <a:spLocks noGrp="1"/>
          </p:cNvSpPr>
          <p:nvPr>
            <p:ph idx="1"/>
          </p:nvPr>
        </p:nvSpPr>
        <p:spPr>
          <a:xfrm>
            <a:off x="872066" y="860778"/>
            <a:ext cx="4478866" cy="5053469"/>
          </a:xfrm>
        </p:spPr>
        <p:txBody>
          <a:bodyPr/>
          <a:lstStyle/>
          <a:p>
            <a:pPr rtl="1">
              <a:buClr>
                <a:srgbClr val="0092BA"/>
              </a:buClr>
              <a:buFont typeface="Wingdings" panose="05000000000000000000" pitchFamily="2" charset="2"/>
              <a:buChar char=""/>
            </a:pPr>
            <a:endParaRPr lang="ar-SA" sz="2800" dirty="0"/>
          </a:p>
          <a:p>
            <a:pPr algn="r" rtl="1">
              <a:buClr>
                <a:srgbClr val="0092BA"/>
              </a:buClr>
              <a:buFont typeface="Wingdings" panose="05000000000000000000" pitchFamily="2" charset="2"/>
              <a:buChar char=""/>
            </a:pPr>
            <a:r>
              <a:rPr lang="ar-SA" sz="2800" dirty="0">
                <a:latin typeface="Arial"/>
                <a:cs typeface="Arial"/>
              </a:rPr>
              <a:t>فهم أسباب العنف المبني على النوع الاجتماعي </a:t>
            </a:r>
          </a:p>
          <a:p>
            <a:pPr algn="r" rtl="1">
              <a:buClr>
                <a:srgbClr val="0092BA"/>
              </a:buClr>
              <a:buFont typeface="Wingdings" panose="05000000000000000000" pitchFamily="2" charset="2"/>
              <a:buChar char=""/>
            </a:pPr>
            <a:r>
              <a:rPr lang="ar-SA" sz="2800" dirty="0">
                <a:latin typeface="Arial"/>
                <a:cs typeface="Arial"/>
              </a:rPr>
              <a:t>التمييز بين الأسباب الجذرية والعوامل المساهمة</a:t>
            </a:r>
          </a:p>
          <a:p>
            <a:pPr algn="r" rtl="1">
              <a:buClr>
                <a:srgbClr val="0092BA"/>
              </a:buClr>
              <a:buFont typeface="Wingdings" panose="05000000000000000000" pitchFamily="2" charset="2"/>
              <a:buChar char=""/>
            </a:pPr>
            <a:r>
              <a:rPr lang="ar-SA" sz="2800" dirty="0">
                <a:latin typeface="Arial"/>
                <a:cs typeface="Arial"/>
              </a:rPr>
              <a:t>استكشاف الكيفية التي يؤثر بها السياق على العنف المبني على النوع الاجتماعي </a:t>
            </a:r>
          </a:p>
          <a:p>
            <a:pPr rtl="1">
              <a:buClr>
                <a:srgbClr val="0092BA"/>
              </a:buClr>
              <a:buFont typeface="Wingdings" panose="05000000000000000000" pitchFamily="2" charset="2"/>
              <a:buChar char=""/>
            </a:pPr>
            <a:endParaRPr lang="ar-SA" sz="2800" dirty="0"/>
          </a:p>
        </p:txBody>
      </p:sp>
    </p:spTree>
    <p:extLst>
      <p:ext uri="{BB962C8B-B14F-4D97-AF65-F5344CB8AC3E}">
        <p14:creationId xmlns:p14="http://schemas.microsoft.com/office/powerpoint/2010/main" val="55339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956" y="2419659"/>
            <a:ext cx="4769556" cy="1545564"/>
          </a:xfrm>
        </p:spPr>
        <p:txBody>
          <a:bodyPr>
            <a:normAutofit fontScale="90000"/>
          </a:bodyPr>
          <a:lstStyle/>
          <a:p>
            <a:pPr rtl="1">
              <a:lnSpc>
                <a:spcPct val="100000"/>
              </a:lnSpc>
            </a:pPr>
            <a:r>
              <a:rPr lang="ar-SA" spc="0">
                <a:latin typeface="Arial"/>
                <a:cs typeface="Arial"/>
              </a:rPr>
              <a:t> النشاط:</a:t>
            </a:r>
            <a:br>
              <a:rPr spc="0"/>
            </a:br>
            <a:r>
              <a:rPr lang="ar-SA" spc="0">
                <a:latin typeface="Arial"/>
                <a:cs typeface="Arial"/>
              </a:rPr>
              <a:t> أسباب العنف المبني على النوع الاجتماعي  </a:t>
            </a:r>
          </a:p>
        </p:txBody>
      </p:sp>
      <p:sp>
        <p:nvSpPr>
          <p:cNvPr id="3" name="Content Placeholder 2"/>
          <p:cNvSpPr>
            <a:spLocks noGrp="1"/>
          </p:cNvSpPr>
          <p:nvPr>
            <p:ph idx="1"/>
          </p:nvPr>
        </p:nvSpPr>
        <p:spPr>
          <a:xfrm>
            <a:off x="838200" y="860778"/>
            <a:ext cx="4478866" cy="5053469"/>
          </a:xfrm>
        </p:spPr>
        <p:txBody>
          <a:bodyPr>
            <a:normAutofit/>
          </a:bodyPr>
          <a:lstStyle/>
          <a:p>
            <a:pPr>
              <a:buFont typeface="Wingdings" pitchFamily="2" charset="2"/>
              <a:buChar char="q"/>
              <a:defRPr/>
            </a:pPr>
            <a:endParaRPr lang="en-GB" sz="2800" dirty="0">
              <a:ea typeface="ＭＳ Ｐゴシック" pitchFamily="34" charset="-128"/>
              <a:cs typeface="Arial" pitchFamily="34" charset="0"/>
            </a:endParaRPr>
          </a:p>
          <a:p>
            <a:pPr marL="0" indent="0">
              <a:buNone/>
              <a:defRPr/>
            </a:pPr>
            <a:endParaRPr lang="en-GB" sz="2800" dirty="0">
              <a:ea typeface="ＭＳ Ｐゴシック" pitchFamily="34" charset="-128"/>
              <a:cs typeface="Arial" pitchFamily="34" charset="0"/>
            </a:endParaRPr>
          </a:p>
          <a:p>
            <a:endParaRPr lang="en-US" dirty="0"/>
          </a:p>
        </p:txBody>
      </p:sp>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backgroundRemoval t="0" b="89691" l="0" r="89961"/>
                    </a14:imgEffect>
                  </a14:imgLayer>
                </a14:imgProps>
              </a:ext>
            </a:extLst>
          </a:blip>
          <a:stretch>
            <a:fillRect/>
          </a:stretch>
        </p:blipFill>
        <p:spPr>
          <a:xfrm>
            <a:off x="-310104" y="1335430"/>
            <a:ext cx="6826781" cy="5113496"/>
          </a:xfrm>
          <a:prstGeom prst="rect">
            <a:avLst/>
          </a:prstGeom>
        </p:spPr>
      </p:pic>
    </p:spTree>
    <p:extLst>
      <p:ext uri="{BB962C8B-B14F-4D97-AF65-F5344CB8AC3E}">
        <p14:creationId xmlns:p14="http://schemas.microsoft.com/office/powerpoint/2010/main" val="1579621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latin typeface="Arial"/>
                <a:cs typeface="Arial"/>
              </a:rPr>
              <a:t>السياق والعنف المبني على النوع الاجتماعي </a:t>
            </a:r>
            <a:endParaRPr lang="ar-SA" spc="0" dirty="0"/>
          </a:p>
        </p:txBody>
      </p:sp>
      <p:sp>
        <p:nvSpPr>
          <p:cNvPr id="6" name="Content Placeholder 5"/>
          <p:cNvSpPr>
            <a:spLocks noGrp="1"/>
          </p:cNvSpPr>
          <p:nvPr>
            <p:ph idx="1"/>
          </p:nvPr>
        </p:nvSpPr>
        <p:spPr/>
        <p:txBody>
          <a:bodyPr/>
          <a:lstStyle/>
          <a:p>
            <a:endParaRPr lang="en-US" spc="0" dirty="0"/>
          </a:p>
        </p:txBody>
      </p:sp>
      <p:pic>
        <p:nvPicPr>
          <p:cNvPr id="4" name="Picture 3"/>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49333" y1="49778" x2="49333" y2="49778"/>
                        <a14:foregroundMark x1="31111" y1="48889" x2="31111" y2="48889"/>
                        <a14:foregroundMark x1="19556" y1="30667" x2="19556" y2="30667"/>
                      </a14:backgroundRemoval>
                    </a14:imgEffect>
                  </a14:imgLayer>
                </a14:imgProps>
              </a:ext>
            </a:extLst>
          </a:blip>
          <a:stretch>
            <a:fillRect/>
          </a:stretch>
        </p:blipFill>
        <p:spPr>
          <a:xfrm>
            <a:off x="3282699" y="1597327"/>
            <a:ext cx="4549406" cy="4549406"/>
          </a:xfrm>
          <a:prstGeom prst="rect">
            <a:avLst/>
          </a:prstGeom>
        </p:spPr>
      </p:pic>
    </p:spTree>
    <p:extLst>
      <p:ext uri="{BB962C8B-B14F-4D97-AF65-F5344CB8AC3E}">
        <p14:creationId xmlns:p14="http://schemas.microsoft.com/office/powerpoint/2010/main" val="1918295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a:latin typeface="Arial"/>
                <a:cs typeface="Arial"/>
              </a:rPr>
              <a:t>هل توجد أفكار؟</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12411</TotalTime>
  <Words>1037</Words>
  <Application>Microsoft Office PowerPoint</Application>
  <PresentationFormat>Widescreen</PresentationFormat>
  <Paragraphs>112</Paragraphs>
  <Slides>6</Slides>
  <Notes>6</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6</vt:i4>
      </vt:variant>
    </vt:vector>
  </HeadingPairs>
  <TitlesOfParts>
    <vt:vector size="18" baseType="lpstr">
      <vt:lpstr>ＭＳ Ｐゴシック</vt:lpstr>
      <vt:lpstr>ＭＳ Ｐゴシック</vt:lpstr>
      <vt:lpstr>Arial</vt:lpstr>
      <vt:lpstr>Calibri</vt:lpstr>
      <vt:lpstr>Franklin Gothic Book</vt:lpstr>
      <vt:lpstr>Franklin Gothic Medium</vt:lpstr>
      <vt:lpstr>Tw Cen MT</vt:lpstr>
      <vt:lpstr>Wingdings</vt:lpstr>
      <vt:lpstr>Wingdings 3</vt:lpstr>
      <vt:lpstr>1_IRC-Module-Template-V2</vt:lpstr>
      <vt:lpstr>IRC-Module-Template-V2</vt:lpstr>
      <vt:lpstr>2_IRC-Module-Template-V2</vt:lpstr>
      <vt:lpstr>PowerPoint Presentation</vt:lpstr>
      <vt:lpstr>أسباب وسياق العنف المبني على النوع الاجتماعي </vt:lpstr>
      <vt:lpstr>الأهداف </vt:lpstr>
      <vt:lpstr> النشاط:  أسباب العنف المبني على النوع الاجتماعي  </vt:lpstr>
      <vt:lpstr>السياق والعنف المبني على النوع الاجتماعي </vt:lpstr>
      <vt:lpstr>الإنهاء</vt:lpstr>
    </vt:vector>
  </TitlesOfParts>
  <Company>IRC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Aguilera, Jessica (Capita Translation &amp; Interpreting)</cp:lastModifiedBy>
  <cp:revision>142</cp:revision>
  <dcterms:created xsi:type="dcterms:W3CDTF">2016-02-16T15:51:51Z</dcterms:created>
  <dcterms:modified xsi:type="dcterms:W3CDTF">2017-10-03T13:43:39Z</dcterms:modified>
</cp:coreProperties>
</file>